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2" r:id="rId4"/>
    <p:sldId id="259" r:id="rId5"/>
    <p:sldId id="260" r:id="rId6"/>
    <p:sldId id="263" r:id="rId7"/>
    <p:sldId id="264" r:id="rId8"/>
    <p:sldId id="265" r:id="rId9"/>
    <p:sldId id="267" r:id="rId10"/>
    <p:sldId id="268" r:id="rId11"/>
    <p:sldId id="269" r:id="rId12"/>
    <p:sldId id="272" r:id="rId13"/>
    <p:sldId id="270" r:id="rId14"/>
    <p:sldId id="271" r:id="rId15"/>
    <p:sldId id="273" r:id="rId16"/>
    <p:sldId id="26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69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6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13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9122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145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9055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326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163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04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8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82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58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95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4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84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05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D1AC34C-57BD-4058-89AB-45DB91D71A5C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3E0930-1D83-4A82-B3EB-81C8627AE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29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.Tregoning@gomerwilliams.co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9F58-5C1B-468D-BA0F-7D04C2515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8" y="967417"/>
            <a:ext cx="6675215" cy="394325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accent1">
                    <a:lumMod val="50000"/>
                  </a:schemeClr>
                </a:solidFill>
              </a:rPr>
              <a:t>RENTING HOMES UPDATE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44297-4A50-44E7-96B3-C86CFEED3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8" y="5189400"/>
            <a:ext cx="6692953" cy="544260"/>
          </a:xfrm>
        </p:spPr>
        <p:txBody>
          <a:bodyPr anchor="ctr">
            <a:normAutofit fontScale="77500" lnSpcReduction="20000"/>
          </a:bodyPr>
          <a:lstStyle/>
          <a:p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October 2022</a:t>
            </a:r>
          </a:p>
          <a:p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Clare Tregoning</a:t>
            </a:r>
          </a:p>
        </p:txBody>
      </p:sp>
      <p:pic>
        <p:nvPicPr>
          <p:cNvPr id="1026" name="Picture 7">
            <a:extLst>
              <a:ext uri="{FF2B5EF4-FFF2-40B4-BE49-F238E27FC236}">
                <a16:creationId xmlns:a16="http://schemas.microsoft.com/office/drawing/2014/main" id="{0D86A32B-C16E-4885-BFF6-5F05BB008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4228" y="514740"/>
            <a:ext cx="4639292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920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B9E421-EB0D-48A6-81A6-BA2135EF0473}"/>
              </a:ext>
            </a:extLst>
          </p:cNvPr>
          <p:cNvSpPr txBox="1"/>
          <p:nvPr/>
        </p:nvSpPr>
        <p:spPr>
          <a:xfrm>
            <a:off x="905854" y="443567"/>
            <a:ext cx="956274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FITNESS FOR HUMAN HABITATION (“FFHH”)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LL’s lease obligations: (1) repair and (2) FFHH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Repair – exterior and structure, and all service apparatus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FFHH - applies to all contracts of less than 7 years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WAG Guidance for Landlords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2022 Regulations – 29 matters including damp, mould growth, cold, heat, asbestos, carbon monoxide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FFHH applies throughout contract and must exist at the start of the contract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Failure to observe – breach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CH can issue Court proceedings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Damages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Mandatory order for LL to undertake repairs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Costs</a:t>
            </a:r>
          </a:p>
        </p:txBody>
      </p:sp>
    </p:spTree>
    <p:extLst>
      <p:ext uri="{BB962C8B-B14F-4D97-AF65-F5344CB8AC3E}">
        <p14:creationId xmlns:p14="http://schemas.microsoft.com/office/powerpoint/2010/main" val="3030389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3DDDD7-3E78-4FC6-93E6-B492816EF3A2}"/>
              </a:ext>
            </a:extLst>
          </p:cNvPr>
          <p:cNvSpPr txBox="1"/>
          <p:nvPr/>
        </p:nvSpPr>
        <p:spPr>
          <a:xfrm>
            <a:off x="666572" y="743484"/>
            <a:ext cx="958838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ABANDONMENT</a:t>
            </a:r>
            <a:endParaRPr lang="en-GB" b="1" dirty="0">
              <a:solidFill>
                <a:schemeClr val="bg1"/>
              </a:solidFill>
            </a:endParaRPr>
          </a:p>
          <a:p>
            <a:pPr algn="ctr"/>
            <a:endParaRPr lang="en-GB" sz="2800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Section 220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New procedure for re-entry after abandonment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LL now must: -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Serve notice on CH at property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Wait 4 weeks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Make reasonable enquiries</a:t>
            </a:r>
          </a:p>
          <a:p>
            <a:pPr lvl="1"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Provided above is followed, can occupy without a Court order</a:t>
            </a:r>
          </a:p>
        </p:txBody>
      </p:sp>
    </p:spTree>
    <p:extLst>
      <p:ext uri="{BB962C8B-B14F-4D97-AF65-F5344CB8AC3E}">
        <p14:creationId xmlns:p14="http://schemas.microsoft.com/office/powerpoint/2010/main" val="8447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278489-B076-485C-8A8D-4B56CED39B03}"/>
              </a:ext>
            </a:extLst>
          </p:cNvPr>
          <p:cNvSpPr txBox="1"/>
          <p:nvPr/>
        </p:nvSpPr>
        <p:spPr>
          <a:xfrm>
            <a:off x="991312" y="1076770"/>
            <a:ext cx="94601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SUCCESSION</a:t>
            </a:r>
            <a:endParaRPr lang="en-GB" sz="3600" dirty="0">
              <a:solidFill>
                <a:schemeClr val="bg1"/>
              </a:solidFill>
            </a:endParaRP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Priority successor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Secondary successor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Succession rights for carers</a:t>
            </a:r>
          </a:p>
        </p:txBody>
      </p:sp>
    </p:spTree>
    <p:extLst>
      <p:ext uri="{BB962C8B-B14F-4D97-AF65-F5344CB8AC3E}">
        <p14:creationId xmlns:p14="http://schemas.microsoft.com/office/powerpoint/2010/main" val="200659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27734C-31C3-4B92-A07B-9B2FB6E68099}"/>
              </a:ext>
            </a:extLst>
          </p:cNvPr>
          <p:cNvSpPr txBox="1"/>
          <p:nvPr/>
        </p:nvSpPr>
        <p:spPr>
          <a:xfrm>
            <a:off x="914400" y="863125"/>
            <a:ext cx="969093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JOINT CONTRACTS</a:t>
            </a:r>
          </a:p>
          <a:p>
            <a:pPr algn="just"/>
            <a:endParaRPr lang="en-GB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One CH can no longer sever a joint tenancy unilaterally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Must act together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LL can serve notice giving warning period – will end contract for one CH, not both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Joint CH can take similar steps </a:t>
            </a:r>
          </a:p>
        </p:txBody>
      </p:sp>
    </p:spTree>
    <p:extLst>
      <p:ext uri="{BB962C8B-B14F-4D97-AF65-F5344CB8AC3E}">
        <p14:creationId xmlns:p14="http://schemas.microsoft.com/office/powerpoint/2010/main" val="1507987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8EC057-36DE-4EDA-8588-D802728424DA}"/>
              </a:ext>
            </a:extLst>
          </p:cNvPr>
          <p:cNvSpPr txBox="1"/>
          <p:nvPr/>
        </p:nvSpPr>
        <p:spPr>
          <a:xfrm>
            <a:off x="1059679" y="1008404"/>
            <a:ext cx="97763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Terminating Occupation Contracts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Fault based evictions – minimum of 1 month notice unless ASB (same day) or serious rent arrears of 2 months or more (14 days)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No fault eviction: -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Minimum 6 month notice period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Cannot be served in first 6 months</a:t>
            </a:r>
          </a:p>
          <a:p>
            <a:pPr lvl="1" algn="just"/>
            <a:r>
              <a:rPr lang="en-GB" dirty="0">
                <a:solidFill>
                  <a:schemeClr val="bg1"/>
                </a:solidFill>
              </a:rPr>
              <a:t>= effectively a 12 month minimum term</a:t>
            </a:r>
          </a:p>
          <a:p>
            <a:pPr lvl="1"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Notice cannot be given if: -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LL not registered/licenced with Rent Smart Wales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LL has not complied with deposit protection rules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Retaliatory eviction (and note, Court may order no further notice for 6 months</a:t>
            </a:r>
          </a:p>
          <a:p>
            <a:pPr marL="0" lvl="1" algn="just"/>
            <a:endParaRPr lang="en-GB" dirty="0">
              <a:solidFill>
                <a:schemeClr val="bg1"/>
              </a:solidFill>
            </a:endParaRP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Landlord’s break notices: still possible but cannot be exercised within first 18 months and occupation contract must be for a minimum term of 2 years </a:t>
            </a:r>
          </a:p>
        </p:txBody>
      </p:sp>
    </p:spTree>
    <p:extLst>
      <p:ext uri="{BB962C8B-B14F-4D97-AF65-F5344CB8AC3E}">
        <p14:creationId xmlns:p14="http://schemas.microsoft.com/office/powerpoint/2010/main" val="4116409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C09059-998F-F018-20F0-F91342EDAB67}"/>
              </a:ext>
            </a:extLst>
          </p:cNvPr>
          <p:cNvSpPr txBox="1"/>
          <p:nvPr/>
        </p:nvSpPr>
        <p:spPr>
          <a:xfrm>
            <a:off x="846034" y="837488"/>
            <a:ext cx="90072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For existing tenancies that convert to a periodic standard contract, LLs can still serve a 2 month notice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For fixed term tenancies that convert to a fixed term standard contract and becomes a periodic standard contract after 1 December 2022, the 6 month notice period applies unless LL has served notice to end on expiry of fixed term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Note: Rent Smart Wales/WAG Consultation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Student lets – can still agree a 9 month term but if T remains in occupation after end of term, need to serve a s173 Notice or a possession notice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828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1ECD48A-A6CE-48F3-8E89-3399C9938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Single Corner Snipped 18">
            <a:extLst>
              <a:ext uri="{FF2B5EF4-FFF2-40B4-BE49-F238E27FC236}">
                <a16:creationId xmlns:a16="http://schemas.microsoft.com/office/drawing/2014/main" id="{0A3F7A1B-3080-4A65-A240-2E1A6EF84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5"/>
            <a:ext cx="12188952" cy="5571071"/>
          </a:xfrm>
          <a:prstGeom prst="snip1Rect">
            <a:avLst>
              <a:gd name="adj" fmla="val 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3248AF09-908D-4809-A100-5A6DFAEE7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179" y="930780"/>
            <a:ext cx="10910306" cy="370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1B39BA-0B5F-46F6-AC7B-26D0C3B1CAEE}"/>
              </a:ext>
            </a:extLst>
          </p:cNvPr>
          <p:cNvSpPr txBox="1"/>
          <p:nvPr/>
        </p:nvSpPr>
        <p:spPr>
          <a:xfrm>
            <a:off x="883920" y="5720080"/>
            <a:ext cx="1012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E: c.tregoning@gomerwilliams.co.uk</a:t>
            </a:r>
            <a:r>
              <a:rPr lang="en-GB" dirty="0"/>
              <a:t> 						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T: 01554 784062/ 07398 039386</a:t>
            </a:r>
          </a:p>
        </p:txBody>
      </p:sp>
    </p:spTree>
    <p:extLst>
      <p:ext uri="{BB962C8B-B14F-4D97-AF65-F5344CB8AC3E}">
        <p14:creationId xmlns:p14="http://schemas.microsoft.com/office/powerpoint/2010/main" val="391680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FAA9DB-4BD3-4804-8AA3-88DAF23F5E03}"/>
              </a:ext>
            </a:extLst>
          </p:cNvPr>
          <p:cNvSpPr txBox="1"/>
          <p:nvPr/>
        </p:nvSpPr>
        <p:spPr>
          <a:xfrm>
            <a:off x="2533828" y="327766"/>
            <a:ext cx="651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accent1">
                    <a:lumMod val="50000"/>
                  </a:schemeClr>
                </a:solidFill>
              </a:rPr>
              <a:t>PURPOSE &amp; TERMINOLOGY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9088CB-A0C6-421A-A757-9468E8E96CE0}"/>
              </a:ext>
            </a:extLst>
          </p:cNvPr>
          <p:cNvSpPr txBox="1"/>
          <p:nvPr/>
        </p:nvSpPr>
        <p:spPr>
          <a:xfrm>
            <a:off x="1187865" y="1538243"/>
            <a:ext cx="82637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Purpose – to increase security of occupation/security of tenure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Main terminology changes: - 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Occupation contract (tenancy)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Contract-holder (tenant)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Written statement (written tenancy agreement)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45DAB3-9C05-42FA-94CA-9A7236C31404}"/>
              </a:ext>
            </a:extLst>
          </p:cNvPr>
          <p:cNvSpPr txBox="1"/>
          <p:nvPr/>
        </p:nvSpPr>
        <p:spPr>
          <a:xfrm>
            <a:off x="1290415" y="4954563"/>
            <a:ext cx="7221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KEY IMPLEMENTATION DATE: 1 DECEMBER 2022</a:t>
            </a:r>
          </a:p>
        </p:txBody>
      </p:sp>
    </p:spTree>
    <p:extLst>
      <p:ext uri="{BB962C8B-B14F-4D97-AF65-F5344CB8AC3E}">
        <p14:creationId xmlns:p14="http://schemas.microsoft.com/office/powerpoint/2010/main" val="112253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B29BCC-FDA6-46DE-9142-7F40914EC89A}"/>
              </a:ext>
            </a:extLst>
          </p:cNvPr>
          <p:cNvSpPr txBox="1"/>
          <p:nvPr/>
        </p:nvSpPr>
        <p:spPr>
          <a:xfrm>
            <a:off x="3153398" y="666572"/>
            <a:ext cx="5776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LANDLORDS AND OCCUPATION CONTRACTS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292249-DEA8-4C70-95A6-2726536E594C}"/>
              </a:ext>
            </a:extLst>
          </p:cNvPr>
          <p:cNvSpPr txBox="1"/>
          <p:nvPr/>
        </p:nvSpPr>
        <p:spPr>
          <a:xfrm>
            <a:off x="1187865" y="1743342"/>
            <a:ext cx="43070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Community Landlord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Generally local authorities or RSLs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Will have secure contracts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May also have standard contracts e.g. supported accommodation contract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BE7CE4-B17F-468A-925D-A552EE79C067}"/>
              </a:ext>
            </a:extLst>
          </p:cNvPr>
          <p:cNvSpPr txBox="1"/>
          <p:nvPr/>
        </p:nvSpPr>
        <p:spPr>
          <a:xfrm>
            <a:off x="5717136" y="1743342"/>
            <a:ext cx="43070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Private Landlord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Everyone who is not a community landlord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Standard contracts</a:t>
            </a:r>
          </a:p>
        </p:txBody>
      </p:sp>
    </p:spTree>
    <p:extLst>
      <p:ext uri="{BB962C8B-B14F-4D97-AF65-F5344CB8AC3E}">
        <p14:creationId xmlns:p14="http://schemas.microsoft.com/office/powerpoint/2010/main" val="359818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8DE4F6-0809-4812-BB28-718A869D2BFA}"/>
              </a:ext>
            </a:extLst>
          </p:cNvPr>
          <p:cNvSpPr txBox="1"/>
          <p:nvPr/>
        </p:nvSpPr>
        <p:spPr>
          <a:xfrm>
            <a:off x="3238500" y="695325"/>
            <a:ext cx="6181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accent1">
                    <a:lumMod val="50000"/>
                  </a:schemeClr>
                </a:solidFill>
              </a:rPr>
              <a:t>MAIN CHANGES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6DB33E-6648-49CA-B827-CBF0B7EBDEF2}"/>
              </a:ext>
            </a:extLst>
          </p:cNvPr>
          <p:cNvSpPr txBox="1"/>
          <p:nvPr/>
        </p:nvSpPr>
        <p:spPr>
          <a:xfrm>
            <a:off x="1375517" y="1661890"/>
            <a:ext cx="76676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Requirement to serve a written statement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Deposits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Consent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Fitness For Human Habitation (FFHH)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Abandonment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Succession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Joint contracts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Termination notices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45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E8FB9-1B21-4670-AA8A-80B633AE753A}"/>
              </a:ext>
            </a:extLst>
          </p:cNvPr>
          <p:cNvSpPr txBox="1"/>
          <p:nvPr/>
        </p:nvSpPr>
        <p:spPr>
          <a:xfrm>
            <a:off x="3140743" y="408751"/>
            <a:ext cx="6800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accent1">
                    <a:lumMod val="50000"/>
                  </a:schemeClr>
                </a:solidFill>
              </a:rPr>
              <a:t>WRITTEN STATEMENT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BD97B5-4A08-477D-B464-0A84E8356A99}"/>
              </a:ext>
            </a:extLst>
          </p:cNvPr>
          <p:cNvSpPr txBox="1"/>
          <p:nvPr/>
        </p:nvSpPr>
        <p:spPr>
          <a:xfrm>
            <a:off x="327861" y="1296904"/>
            <a:ext cx="736282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Replaces assured and assured shorthold tenancy agreements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Contents are prescribed and include: -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Key Matters: names, addresses of all parties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Fundamental Terms: e.g. possession and landlord’s repair obligations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Supplementary Terms: e.g. requirement to notify of non-occupation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Additional Terms: e.g. pets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Must be served within 14 days of the occupation contract/agreement if contract entered into after 01.12.2022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For existing tenancies, must be served within 6 months of 01.12.2022 (by 1 June 2023)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Model written statements available for (1) secure contracts, (2) periodic standard contracts and (3) fixed term standard contracts </a:t>
            </a:r>
          </a:p>
        </p:txBody>
      </p:sp>
    </p:spTree>
    <p:extLst>
      <p:ext uri="{BB962C8B-B14F-4D97-AF65-F5344CB8AC3E}">
        <p14:creationId xmlns:p14="http://schemas.microsoft.com/office/powerpoint/2010/main" val="267237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713280-7BA2-4174-9B19-E40B2379BB46}"/>
              </a:ext>
            </a:extLst>
          </p:cNvPr>
          <p:cNvSpPr txBox="1"/>
          <p:nvPr/>
        </p:nvSpPr>
        <p:spPr>
          <a:xfrm>
            <a:off x="940037" y="760576"/>
            <a:ext cx="8537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Must be served in hardcopy </a:t>
            </a:r>
            <a:r>
              <a:rPr lang="en-GB" u="sng" dirty="0">
                <a:solidFill>
                  <a:schemeClr val="bg1"/>
                </a:solidFill>
              </a:rPr>
              <a:t>unless contract-holder agrees to electronic</a:t>
            </a:r>
          </a:p>
          <a:p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050192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50E34-BF8D-41D7-84FE-32E33542A55D}"/>
              </a:ext>
            </a:extLst>
          </p:cNvPr>
          <p:cNvSpPr txBox="1"/>
          <p:nvPr/>
        </p:nvSpPr>
        <p:spPr>
          <a:xfrm>
            <a:off x="828942" y="683664"/>
            <a:ext cx="95114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i="1" dirty="0">
                <a:solidFill>
                  <a:schemeClr val="bg1"/>
                </a:solidFill>
              </a:rPr>
              <a:t>SANCTIONS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Failure to serve written statement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Right for CH to apply to Court for orders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Court may direct LL to provide written statement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Compensation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Costs</a:t>
            </a:r>
          </a:p>
          <a:p>
            <a:pPr lvl="1"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Incomplete statement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Right for CH to apply to Court for orders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Compensation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Costs</a:t>
            </a:r>
          </a:p>
          <a:p>
            <a:pPr lvl="1" algn="just"/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Incorrect/wrong statement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Right for CH to apply to Court for orders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Compensation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Costs</a:t>
            </a:r>
          </a:p>
        </p:txBody>
      </p:sp>
    </p:spTree>
    <p:extLst>
      <p:ext uri="{BB962C8B-B14F-4D97-AF65-F5344CB8AC3E}">
        <p14:creationId xmlns:p14="http://schemas.microsoft.com/office/powerpoint/2010/main" val="242838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328395-3BEA-4155-BB3F-9CC5546E3FFE}"/>
              </a:ext>
            </a:extLst>
          </p:cNvPr>
          <p:cNvSpPr txBox="1"/>
          <p:nvPr/>
        </p:nvSpPr>
        <p:spPr>
          <a:xfrm>
            <a:off x="837488" y="752030"/>
            <a:ext cx="912690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>
                <a:solidFill>
                  <a:schemeClr val="bg1"/>
                </a:solidFill>
              </a:rPr>
              <a:t>COMPENSATION</a:t>
            </a:r>
          </a:p>
          <a:p>
            <a:pPr algn="ctr"/>
            <a:endParaRPr lang="en-GB" sz="3200" b="1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Sections 35 and 37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2 days’ rent for each day of breach, subject to maximum of 2 months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Interest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NB: </a:t>
            </a:r>
            <a:r>
              <a:rPr lang="en-GB" dirty="0">
                <a:solidFill>
                  <a:schemeClr val="bg1"/>
                </a:solidFill>
              </a:rPr>
              <a:t>If LL found to have acted intentionally, compensation increases up to double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Section 88 – compensation can be offset against rent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1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7FF195-84E2-4266-A634-5D9745C445A7}"/>
              </a:ext>
            </a:extLst>
          </p:cNvPr>
          <p:cNvSpPr txBox="1"/>
          <p:nvPr/>
        </p:nvSpPr>
        <p:spPr>
          <a:xfrm>
            <a:off x="974221" y="922946"/>
            <a:ext cx="87936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CONSENT</a:t>
            </a:r>
          </a:p>
          <a:p>
            <a:pPr algn="ctr"/>
            <a:endParaRPr lang="en-GB" sz="3600" b="1" dirty="0">
              <a:solidFill>
                <a:schemeClr val="bg1"/>
              </a:solidFill>
            </a:endParaRPr>
          </a:p>
          <a:p>
            <a:pPr marL="742950" indent="-7429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Applies to absolute prohibitions e.g. no pets allowed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742950" indent="-7429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CH has right to ask for LL’s consent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742950" indent="-7429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Right to apply to Court if LL unreasonably refuses or imposes unreasonable conditions</a:t>
            </a:r>
          </a:p>
          <a:p>
            <a:pPr algn="just"/>
            <a:endParaRPr lang="en-GB" dirty="0">
              <a:solidFill>
                <a:schemeClr val="bg1"/>
              </a:solidFill>
            </a:endParaRPr>
          </a:p>
          <a:p>
            <a:pPr marL="742950" indent="-742950"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If LL does not reply to request, implied consent arises</a:t>
            </a:r>
            <a:r>
              <a:rPr lang="en-GB" b="1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213353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805</Words>
  <Application>Microsoft Office PowerPoint</Application>
  <PresentationFormat>Widescreen</PresentationFormat>
  <Paragraphs>150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Slice</vt:lpstr>
      <vt:lpstr>RENTING HOMES UPDATE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 SEREN Legal Update</dc:title>
  <dc:creator>Clare Tregoning</dc:creator>
  <cp:lastModifiedBy>Clare Tregoning</cp:lastModifiedBy>
  <cp:revision>12</cp:revision>
  <dcterms:created xsi:type="dcterms:W3CDTF">2021-01-26T11:12:14Z</dcterms:created>
  <dcterms:modified xsi:type="dcterms:W3CDTF">2022-10-05T12:12:36Z</dcterms:modified>
</cp:coreProperties>
</file>